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handoutMasterIdLst>
    <p:handoutMasterId r:id="rId7"/>
  </p:handoutMasterIdLst>
  <p:sldIdLst>
    <p:sldId id="256" r:id="rId2"/>
    <p:sldId id="257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3CE9A86C-FC7B-45C8-BA1B-77316F3C6E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61496192-4A96-40F0-BA83-F0269AC64E2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BF0477AF-0AD8-46AC-BAE6-0E7DFE5C1F2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054E6038-6BB5-4AA2-9420-FA26094BBC2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D354B9A-E2E0-4938-B9B6-4A000C0C1F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31F52DD6-6347-4D25-9BE1-E6BC24C7985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5BE51DF1-A471-40EB-8849-7C7149818BC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0EB78331-458B-478C-ADEC-82D14DF94D8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11466ACF-9798-4342-9600-4D46AAF287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CDE3BD31-13BF-4746-AAF8-9E5A733545C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7676BC3B-BB5C-4C07-9529-9622BB7F619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FBDFB332-5972-49A7-8B78-B17C37C65F1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9D300E60-D46D-4FAB-9376-19269B5AB17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FDCB9FFF-2921-449E-AB06-C2FB0A08DB2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2798A817-8B4C-493F-BC22-2103A7652C0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B7DBE6F7-61EE-4E73-8B58-87557402907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1713B72C-8E25-4053-8ED0-00CF4059A48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F210FFBB-31B0-4DC1-9047-07131682814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D357E21B-4318-406F-B694-4013B879448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4405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405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3B2D2D7F-418C-49D4-99C4-ED6E16CF0D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176E34C0-E55D-4A77-B5BA-9D03651C6A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21426233-A08D-4608-A18F-7B76E6075A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EEF64-43B8-4A5B-948C-65AB668873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6742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187144B-22B1-45DA-BD09-6A58793ADED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D0DAD5D-0769-4841-AE09-EC83640C736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8F1F3-A014-4D69-8EB3-3212647EC8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5C16DF18-23CA-43BE-80C3-0D14E500714C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214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B52FA18-C5AF-4761-A6E2-FEBAD01FBFB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C1E190E-DF6F-4153-A984-05F502C4E21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225F8-AAD6-4C20-98B3-8479CA6881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3D2DD0AF-BBC7-4C56-8BE0-D7226200DB5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513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0670362-0604-4C0C-BFE0-8D8A25890C5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9427F5B-C874-4878-B65D-7C9BC35B5E3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7FC32-F0EC-4724-BF11-490EE11AE7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4FC0EEFE-62B6-480D-9C74-A40B98B3D9F7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981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35D6646-E128-4C43-A7A8-CFE2FE22536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2517841-E3EF-479F-8144-C14127FEEE8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8CFFD-A7B3-4038-A71F-D26258E825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D2086667-3DC4-4E31-BCD5-DA6B68A06B8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841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AC1CEE5-C92D-4727-895E-AD437013667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5DC2E95-969E-4FD5-B65A-A7336506461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FF823-106C-44E9-B0D8-C98FC9AF8C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0D35A439-C46C-4168-8DD0-7ADB62C3F7F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56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7E27CDE-D377-4228-A6CC-2AA5E77C3BB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997D6BD-3A88-44E3-AB1F-BBFF7E3F6A3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D0154-B197-402C-9D27-6B51F662F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5CD97939-8056-4CCC-96BD-4AA6D8757CE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4023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79A97E6-4595-49C3-99D6-C00E8A51A5F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C6B8BE4-D902-418A-9674-4147222EBE4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6DEF2-CC9A-4CA8-883B-535F10AD81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57AD03C6-7332-42E9-81E7-192DC72700DC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33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F25353-964F-4FC0-9701-1261CBCA20A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DBE6D7-7625-4D6A-9276-F93E6DA36D0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A318B-FF05-40B1-A490-3180D1727E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665630DB-059E-4277-9062-DC3106F13F9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425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8159C17-72D0-4B70-8633-4BA4739D3A7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A1D9061-414E-4BA0-BBF7-D8463D7BB63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1D9F1-A48A-4263-9755-3267813F0B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805F3465-EC30-414F-B271-407C4A48B83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323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45AC791-598B-4303-AF92-B6E8A2E0B0A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7EF2290-3653-439A-BC0D-2418CEF3FBB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38964-09C4-4F26-A9F1-EE65F20D11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99B1F0A5-073B-470C-8C2E-A3E5FCB371F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155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903FEF0-3D05-41C6-AAB0-D7994E705B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EB7D99D-54BF-47E0-A3D6-00F1188B96D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8FA0F-328B-4CD5-8B9F-7E777EB17A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01DACF22-F9CE-4099-851F-8FD3BABF0C4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1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AEF64B1C-E893-4118-AB90-A816EED79F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E2E62462-21E3-42A3-87B0-30159D26D81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7D98391E-7CAB-47AB-9A25-23BA486468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54D5AE29-A076-4E09-BC2A-D12EBD3D801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59E53069-D970-443C-B306-4D6832C5E3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54486848-06F9-435D-8E7F-5CFA5A955D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43D1A28A-9C77-478A-B909-A47C08906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AAD1B921-CFC3-4EB7-A378-C20B1AA945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73FCD496-F1D9-45AB-826D-8F02D73A88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4048C448-CD18-468A-871A-F23980521F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3F33264D-9E07-4A44-8D07-DC18455E82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609AC664-996C-43AC-99FF-5F6B91EDCC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F40EBE8B-C16B-4D16-AFCB-21973C1381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E1115D6C-65EF-4E26-9989-37A4802692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C2838908-6879-4FD5-AC0B-F4956F8538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3024" name="Rectangle 16">
            <a:extLst>
              <a:ext uri="{FF2B5EF4-FFF2-40B4-BE49-F238E27FC236}">
                <a16:creationId xmlns:a16="http://schemas.microsoft.com/office/drawing/2014/main" id="{20C0012C-B255-42B3-B558-21FFCE8F88D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4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BEFC948-651A-4D16-B467-8F18C0AA0F8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Cross Notes 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18A5E39-DFC4-4E85-A598-AD5E6A78B29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i="1"/>
              <a:t>Developed by Billi Barone, adapted for Hannumland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AF3A2B7-E36B-498A-80F2-9C1CC05EAF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Cross Notes			Name/ Per</a:t>
            </a:r>
            <a:br>
              <a:rPr lang="en-US" altLang="en-US" sz="4000"/>
            </a:br>
            <a:endParaRPr lang="en-US" altLang="en-US" sz="4000">
              <a:solidFill>
                <a:srgbClr val="FF9900"/>
              </a:solidFill>
            </a:endParaRPr>
          </a:p>
        </p:txBody>
      </p:sp>
      <p:graphicFrame>
        <p:nvGraphicFramePr>
          <p:cNvPr id="45086" name="Group 30">
            <a:extLst>
              <a:ext uri="{FF2B5EF4-FFF2-40B4-BE49-F238E27FC236}">
                <a16:creationId xmlns:a16="http://schemas.microsoft.com/office/drawing/2014/main" id="{D7383E01-06D6-498A-969C-9C0395E8E3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3108610"/>
              </p:ext>
            </p:extLst>
          </p:nvPr>
        </p:nvGraphicFramePr>
        <p:xfrm>
          <a:off x="457200" y="1524000"/>
          <a:ext cx="8458200" cy="4637090"/>
        </p:xfrm>
        <a:graphic>
          <a:graphicData uri="http://schemas.openxmlformats.org/drawingml/2006/table">
            <a:tbl>
              <a:tblPr/>
              <a:tblGrid>
                <a:gridCol w="422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2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Facts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panose="020B0604020202020204" pitchFamily="34" charset="0"/>
                        </a:rPr>
                        <a:t>(10-15)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(Explicit, what you find)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You can use the back if necessary.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Questions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(How and Why, directly related to the text but </a:t>
                      </a:r>
                      <a:r>
                        <a:rPr kumimoji="0" lang="en-US" alt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should not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be answered in the text)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95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Vocab 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panose="020B0604020202020204" pitchFamily="34" charset="0"/>
                        </a:rPr>
                        <a:t>(3)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Definitions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Significance to article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panose="020B0604020202020204" pitchFamily="34" charset="0"/>
                        </a:rPr>
                        <a:t>   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Revelations/Connections 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Realizations/ Inferences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(Implicit, what you figure out)      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34" name="TextBox 1">
            <a:extLst>
              <a:ext uri="{FF2B5EF4-FFF2-40B4-BE49-F238E27FC236}">
                <a16:creationId xmlns:a16="http://schemas.microsoft.com/office/drawing/2014/main" id="{C1019ADF-A10A-4277-8B14-50D3B1C14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24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The following slides contain additional examples and descriptors.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CDEDEC4-EC27-4079-AFB2-A241747CBD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Facts	vs. Revelations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8239785-4D3C-44AB-8E7D-8958380174A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ON the lines</a:t>
            </a:r>
          </a:p>
          <a:p>
            <a:pPr eaLnBrk="1" hangingPunct="1"/>
            <a:r>
              <a:rPr lang="en-US" altLang="en-US" sz="2800"/>
              <a:t>Details</a:t>
            </a:r>
          </a:p>
          <a:p>
            <a:pPr lvl="1" eaLnBrk="1" hangingPunct="1"/>
            <a:r>
              <a:rPr lang="en-US" altLang="en-US" sz="2400"/>
              <a:t>Names, dates</a:t>
            </a:r>
          </a:p>
          <a:p>
            <a:pPr lvl="1" eaLnBrk="1" hangingPunct="1"/>
            <a:r>
              <a:rPr lang="en-US" altLang="en-US" sz="2400"/>
              <a:t>Descriptions</a:t>
            </a:r>
          </a:p>
          <a:p>
            <a:pPr lvl="1" eaLnBrk="1" hangingPunct="1"/>
            <a:r>
              <a:rPr lang="en-US" altLang="en-US" sz="2400"/>
              <a:t>Events</a:t>
            </a:r>
          </a:p>
          <a:p>
            <a:pPr eaLnBrk="1" hangingPunct="1"/>
            <a:r>
              <a:rPr lang="en-US" altLang="en-US" sz="2800"/>
              <a:t>Things you find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7068F680-2ACF-4A34-A80D-B2127206A64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BETWEEN the lines</a:t>
            </a:r>
          </a:p>
          <a:p>
            <a:pPr lvl="1" eaLnBrk="1" hangingPunct="1"/>
            <a:r>
              <a:rPr lang="en-US" altLang="en-US" sz="2400" dirty="0"/>
              <a:t>Connections to other things we are </a:t>
            </a:r>
            <a:r>
              <a:rPr lang="en-US" altLang="en-US" sz="2400" dirty="0" err="1"/>
              <a:t>are</a:t>
            </a:r>
            <a:r>
              <a:rPr lang="en-US" altLang="en-US" sz="2400"/>
              <a:t> studying</a:t>
            </a:r>
          </a:p>
          <a:p>
            <a:pPr lvl="1" eaLnBrk="1" hangingPunct="1"/>
            <a:r>
              <a:rPr lang="en-US" altLang="en-US" sz="2400"/>
              <a:t>Realizations</a:t>
            </a:r>
            <a:endParaRPr lang="en-US" altLang="en-US" sz="2400" dirty="0"/>
          </a:p>
          <a:p>
            <a:pPr lvl="1" eaLnBrk="1" hangingPunct="1"/>
            <a:r>
              <a:rPr lang="en-US" altLang="en-US" sz="2400" dirty="0"/>
              <a:t>Inferences</a:t>
            </a:r>
          </a:p>
          <a:p>
            <a:pPr lvl="1" eaLnBrk="1" hangingPunct="1"/>
            <a:r>
              <a:rPr lang="en-US" altLang="en-US" sz="2400" dirty="0"/>
              <a:t>Implied lessons or meanings</a:t>
            </a:r>
          </a:p>
          <a:p>
            <a:pPr eaLnBrk="1" hangingPunct="1"/>
            <a:r>
              <a:rPr lang="en-US" altLang="en-US" sz="2800" dirty="0"/>
              <a:t>Things you figure out</a:t>
            </a:r>
          </a:p>
          <a:p>
            <a:pPr lvl="1" eaLnBrk="1" hangingPunct="1"/>
            <a:endParaRPr lang="en-US" altLang="en-US" sz="2400" dirty="0"/>
          </a:p>
          <a:p>
            <a:pPr lvl="1" eaLnBrk="1" hangingPunct="1"/>
            <a:endParaRPr lang="en-US" alt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87C2631-6479-43FF-98D8-CF0D22B49C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Vocabulary	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19E272C-C447-48A9-9E2D-2D017BAF98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/>
              <a:t>Define</a:t>
            </a:r>
          </a:p>
          <a:p>
            <a:pPr lvl="1" eaLnBrk="1" hangingPunct="1"/>
            <a:r>
              <a:rPr lang="en-US" altLang="en-US"/>
              <a:t>the assigned (your selected) words as used in text</a:t>
            </a:r>
          </a:p>
          <a:p>
            <a:pPr eaLnBrk="1" hangingPunct="1"/>
            <a:r>
              <a:rPr lang="en-US" altLang="en-US"/>
              <a:t>Explain the significance of:</a:t>
            </a:r>
          </a:p>
          <a:p>
            <a:pPr lvl="1" eaLnBrk="1" hangingPunct="1"/>
            <a:r>
              <a:rPr lang="en-US" altLang="en-US"/>
              <a:t>the words that seem to be really important in the particular text, </a:t>
            </a:r>
          </a:p>
          <a:p>
            <a:pPr lvl="1" eaLnBrk="1" hangingPunct="1"/>
            <a:r>
              <a:rPr lang="en-US" altLang="en-US"/>
              <a:t>words that have more than one meaning, </a:t>
            </a:r>
          </a:p>
          <a:p>
            <a:pPr lvl="1" eaLnBrk="1" hangingPunct="1"/>
            <a:r>
              <a:rPr lang="en-US" altLang="en-US"/>
              <a:t>words that appear to be used in some unusual manner in the text.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398A930-8B15-45C1-99F4-4B29784373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68CD154-4665-40E9-A691-EEDCD93ADA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do you still need to know?</a:t>
            </a:r>
          </a:p>
          <a:p>
            <a:pPr eaLnBrk="1" hangingPunct="1"/>
            <a:r>
              <a:rPr lang="en-US" altLang="en-US"/>
              <a:t>These are open ended questions that begin with “how” and “why”.</a:t>
            </a:r>
          </a:p>
          <a:p>
            <a:pPr eaLnBrk="1" hangingPunct="1"/>
            <a:r>
              <a:rPr lang="en-US" altLang="en-US"/>
              <a:t>Directly related to the text but answer does not already appear in the text.</a:t>
            </a:r>
          </a:p>
          <a:p>
            <a:pPr eaLnBrk="1" hangingPunct="1"/>
            <a:r>
              <a:rPr lang="en-US" altLang="en-US"/>
              <a:t>Cannot be answered with one word responses- require explanation.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3">
      <a:dk1>
        <a:srgbClr val="006699"/>
      </a:dk1>
      <a:lt1>
        <a:srgbClr val="FFFFFF"/>
      </a:lt1>
      <a:dk2>
        <a:srgbClr val="333399"/>
      </a:dk2>
      <a:lt2>
        <a:srgbClr val="FFFFFF"/>
      </a:lt2>
      <a:accent1>
        <a:srgbClr val="0099CC"/>
      </a:accent1>
      <a:accent2>
        <a:srgbClr val="0386AF"/>
      </a:accent2>
      <a:accent3>
        <a:srgbClr val="ADADCA"/>
      </a:accent3>
      <a:accent4>
        <a:srgbClr val="DADADA"/>
      </a:accent4>
      <a:accent5>
        <a:srgbClr val="AACAE2"/>
      </a:accent5>
      <a:accent6>
        <a:srgbClr val="02799E"/>
      </a:accent6>
      <a:hlink>
        <a:srgbClr val="FFCC00"/>
      </a:hlink>
      <a:folHlink>
        <a:srgbClr val="6699FF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3005</TotalTime>
  <Words>221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Wingdings</vt:lpstr>
      <vt:lpstr>Calibri</vt:lpstr>
      <vt:lpstr>Arial Black</vt:lpstr>
      <vt:lpstr>Times New Roman</vt:lpstr>
      <vt:lpstr>Pixel</vt:lpstr>
      <vt:lpstr>Cross Notes </vt:lpstr>
      <vt:lpstr>Cross Notes   Name/ Per </vt:lpstr>
      <vt:lpstr>Facts vs. Revelations</vt:lpstr>
      <vt:lpstr>Vocabulary </vt:lpstr>
      <vt:lpstr>Questions</vt:lpstr>
    </vt:vector>
  </TitlesOfParts>
  <Company>Nampa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Notes</dc:title>
  <dc:creator>khannum</dc:creator>
  <cp:lastModifiedBy>March, Kellie</cp:lastModifiedBy>
  <cp:revision>38</cp:revision>
  <cp:lastPrinted>2015-03-12T17:14:35Z</cp:lastPrinted>
  <dcterms:created xsi:type="dcterms:W3CDTF">2012-10-26T14:16:56Z</dcterms:created>
  <dcterms:modified xsi:type="dcterms:W3CDTF">2018-09-20T14:06:45Z</dcterms:modified>
</cp:coreProperties>
</file>